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ECB"/>
          </a:solidFill>
        </a:fill>
      </a:tcStyle>
    </a:wholeTbl>
    <a:band2H>
      <a:tcTxStyle b="def" i="def"/>
      <a:tcStyle>
        <a:tcBdr/>
        <a:fill>
          <a:solidFill>
            <a:srgbClr val="F3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ate-V2-HD-compPhotoInset.png" descr="Slate-V2-HD-compPhotoIns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735137"/>
            <a:ext cx="5087938" cy="414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Slate-V2-HD-compPhotoInset.png" descr="Slate-V2-HD-compPhotoIns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8550" y="1735137"/>
            <a:ext cx="5089525" cy="414813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Text"/>
          <p:cNvSpPr txBox="1"/>
          <p:nvPr>
            <p:ph type="title"/>
          </p:nvPr>
        </p:nvSpPr>
        <p:spPr>
          <a:xfrm>
            <a:off x="914400" y="609600"/>
            <a:ext cx="10353675" cy="969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914400" y="1731962"/>
            <a:ext cx="10353675" cy="4059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ate-V2-HD-vertPhotoInset.png" descr="Slate-V2-HD-vertPhotoIns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975" y="609600"/>
            <a:ext cx="3584575" cy="520541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914400" y="609600"/>
            <a:ext cx="10353675" cy="969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914400" y="1731962"/>
            <a:ext cx="10353675" cy="4059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ate-V2-HD-panoPhotoInset.png" descr="Slate-V2-HD-panoPhotoIns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412" y="547687"/>
            <a:ext cx="10140951" cy="381635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itle Text"/>
          <p:cNvSpPr txBox="1"/>
          <p:nvPr>
            <p:ph type="title"/>
          </p:nvPr>
        </p:nvSpPr>
        <p:spPr>
          <a:xfrm>
            <a:off x="914400" y="609600"/>
            <a:ext cx="10353675" cy="969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idx="1"/>
          </p:nvPr>
        </p:nvSpPr>
        <p:spPr>
          <a:xfrm>
            <a:off x="914400" y="1731962"/>
            <a:ext cx="10353675" cy="4059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“"/>
          <p:cNvSpPr txBox="1"/>
          <p:nvPr/>
        </p:nvSpPr>
        <p:spPr>
          <a:xfrm>
            <a:off x="990600" y="563830"/>
            <a:ext cx="609600" cy="122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0" name="”"/>
          <p:cNvSpPr txBox="1"/>
          <p:nvPr/>
        </p:nvSpPr>
        <p:spPr>
          <a:xfrm>
            <a:off x="10504487" y="2607736"/>
            <a:ext cx="609601" cy="1226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914400" y="609600"/>
            <a:ext cx="10353675" cy="969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idx="1"/>
          </p:nvPr>
        </p:nvSpPr>
        <p:spPr>
          <a:xfrm>
            <a:off x="914400" y="1731962"/>
            <a:ext cx="10353675" cy="4059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late-V2-HD-3colPhotoInset.png" descr="Slate-V2-HD-3colPhotoIns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25" y="1817687"/>
            <a:ext cx="334010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Slate-V2-HD-3colPhotoInset.png" descr="Slate-V2-HD-3colPhotoIns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3725" y="1817687"/>
            <a:ext cx="334010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Slate-V2-HD-3colPhotoInset.png" descr="Slate-V2-HD-3colPhotoIns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5912" y="1817687"/>
            <a:ext cx="3340101" cy="184785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/>
          <p:nvPr>
            <p:ph type="title"/>
          </p:nvPr>
        </p:nvSpPr>
        <p:spPr>
          <a:xfrm>
            <a:off x="914400" y="609600"/>
            <a:ext cx="10353675" cy="969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idx="1"/>
          </p:nvPr>
        </p:nvSpPr>
        <p:spPr>
          <a:xfrm>
            <a:off x="914400" y="1731962"/>
            <a:ext cx="10353675" cy="40592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22672" y="5952344"/>
            <a:ext cx="245404" cy="2269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2F2F2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048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ADADA"/>
        </a:buClr>
        <a:buSzPct val="70000"/>
        <a:buFontTx/>
        <a:buChar char=""/>
        <a:tabLst/>
        <a:defRPr b="0" baseline="0" cap="none" i="0" spc="0" strike="noStrike" sz="2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1pPr>
      <a:lvl2pPr marL="642030" marR="0" indent="-192767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ADADA"/>
        </a:buClr>
        <a:buSzPct val="70000"/>
        <a:buFontTx/>
        <a:buChar char=""/>
        <a:tabLst/>
        <a:defRPr b="0" baseline="0" cap="none" i="0" spc="0" strike="noStrike" sz="2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2pPr>
      <a:lvl3pPr marL="1079500" marR="0" indent="-26987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ADADA"/>
        </a:buClr>
        <a:buSzPct val="70000"/>
        <a:buFontTx/>
        <a:buChar char=""/>
        <a:tabLst/>
        <a:defRPr b="0" baseline="0" cap="none" i="0" spc="0" strike="noStrike" sz="2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3pPr>
      <a:lvl4pPr marL="1478416" marR="0" indent="-30842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ADADA"/>
        </a:buClr>
        <a:buSzPct val="70000"/>
        <a:buFontTx/>
        <a:buChar char=""/>
        <a:tabLst/>
        <a:defRPr b="0" baseline="0" cap="none" i="0" spc="0" strike="noStrike" sz="2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4pPr>
      <a:lvl5pPr marL="1697213" marR="0" indent="-23988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ADADA"/>
        </a:buClr>
        <a:buSzPct val="70000"/>
        <a:buFontTx/>
        <a:buChar char=""/>
        <a:tabLst/>
        <a:defRPr b="0" baseline="0" cap="none" i="0" spc="0" strike="noStrike" sz="2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5pPr>
      <a:lvl6pPr marL="2154413" marR="0" indent="-23988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ADADA"/>
        </a:buClr>
        <a:buSzPct val="70000"/>
        <a:buFont typeface="Wingdings 2"/>
        <a:buChar char=""/>
        <a:tabLst/>
        <a:defRPr b="0" baseline="0" cap="none" i="0" spc="0" strike="noStrike" sz="2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6pPr>
      <a:lvl7pPr marL="2611613" marR="0" indent="-23988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ADADA"/>
        </a:buClr>
        <a:buSzPct val="70000"/>
        <a:buFont typeface="Wingdings 2"/>
        <a:buChar char=""/>
        <a:tabLst/>
        <a:defRPr b="0" baseline="0" cap="none" i="0" spc="0" strike="noStrike" sz="2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7pPr>
      <a:lvl8pPr marL="3068813" marR="0" indent="-23988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ADADA"/>
        </a:buClr>
        <a:buSzPct val="70000"/>
        <a:buFont typeface="Wingdings 2"/>
        <a:buChar char=""/>
        <a:tabLst/>
        <a:defRPr b="0" baseline="0" cap="none" i="0" spc="0" strike="noStrike" sz="2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8pPr>
      <a:lvl9pPr marL="3526013" marR="0" indent="-23988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DADADA"/>
        </a:buClr>
        <a:buSzPct val="70000"/>
        <a:buFont typeface="Wingdings 2"/>
        <a:buChar char=""/>
        <a:tabLst/>
        <a:defRPr b="0" baseline="0" cap="none" i="0" spc="0" strike="noStrike" sz="2000" u="none">
          <a:ln>
            <a:noFill/>
          </a:ln>
          <a:solidFill>
            <a:srgbClr val="DADADA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1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3" Type="http://schemas.openxmlformats.org/officeDocument/2006/relationships/image" Target="../media/image4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4.jpeg"/><Relationship Id="rId7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5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6.jpeg"/><Relationship Id="rId8" Type="http://schemas.openxmlformats.org/officeDocument/2006/relationships/image" Target="../media/image18.png"/><Relationship Id="rId9" Type="http://schemas.openxmlformats.org/officeDocument/2006/relationships/image" Target="../media/image1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7.jpeg"/><Relationship Id="rId4" Type="http://schemas.openxmlformats.org/officeDocument/2006/relationships/image" Target="../media/image2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11.jpe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987" y="152400"/>
            <a:ext cx="11447463" cy="18891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</p:spPr>
      </p:pic>
      <p:pic>
        <p:nvPicPr>
          <p:cNvPr id="7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437" y="2266950"/>
            <a:ext cx="9498013" cy="20431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0" name="Table"/>
          <p:cNvGraphicFramePr/>
          <p:nvPr/>
        </p:nvGraphicFramePr>
        <p:xfrm>
          <a:off x="2032000" y="2479675"/>
          <a:ext cx="8128000" cy="406876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064000"/>
                <a:gridCol w="4064000"/>
              </a:tblGrid>
              <a:tr h="690562">
                <a:tc>
                  <a:txBody>
                    <a:bodyPr/>
                    <a:lstStyle/>
                    <a:p>
                      <a:pPr algn="ctr">
                        <a:defRPr sz="1800">
                          <a:effectLst/>
                        </a:defRPr>
                      </a:pPr>
                      <a:r>
                        <a:rPr b="1">
                          <a:solidFill>
                            <a:srgbClr val="FFC000"/>
                          </a:solidFill>
                        </a:rPr>
                        <a:t>Package</a:t>
                      </a:r>
                    </a:p>
                  </a:txBody>
                  <a:tcPr marL="45720" marR="45720" marT="45720" marB="45720" anchor="ctr" anchorCtr="0" horzOverflow="overflow"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effectLst/>
                        </a:defRPr>
                      </a:pPr>
                      <a:r>
                        <a:rPr b="1">
                          <a:solidFill>
                            <a:srgbClr val="FFC000"/>
                          </a:solidFill>
                        </a:rPr>
                        <a:t>Comments</a:t>
                      </a:r>
                    </a:p>
                  </a:txBody>
                  <a:tcPr marL="45720" marR="45720" marT="45720" marB="45720" anchor="ctr" anchorCtr="0" horzOverflow="overflow"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189037">
                <a:tc>
                  <a:txBody>
                    <a:bodyPr/>
                    <a:lstStyle/>
                    <a:p>
                      <a:pPr algn="ctr">
                        <a:defRPr sz="1800">
                          <a:effectLst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MAGFLOW</a:t>
                      </a:r>
                    </a:p>
                  </a:txBody>
                  <a:tcPr marL="45720" marR="45720" marT="45720" marB="45720" anchor="ctr" anchorCtr="0" horzOverflow="overflow">
                    <a:lnT w="38100">
                      <a:solidFill>
                        <a:srgbClr val="FFFFFF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• GRASS GIS Integration</a:t>
                      </a:r>
                    </a:p>
                    <a:p>
                      <a:pPr algn="l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• Cellular Automata based</a:t>
                      </a:r>
                    </a:p>
                    <a:p>
                      <a:pPr algn="l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• Effusion rate estimation</a:t>
                      </a:r>
                    </a:p>
                    <a:p>
                      <a:pPr algn="l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• Forecasting and hazard maps </a:t>
                      </a:r>
                    </a:p>
                  </a:txBody>
                  <a:tcPr marL="45720" marR="45720" marT="45720" marB="45720" anchor="ctr" anchorCtr="0" horzOverflow="overflow">
                    <a:lnT w="38100">
                      <a:solidFill>
                        <a:srgbClr val="FFFFFF"/>
                      </a:solidFill>
                    </a:lnT>
                    <a:noFill/>
                  </a:tcPr>
                </a:tc>
              </a:tr>
              <a:tr h="81121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DOWNFLOW</a:t>
                      </a:r>
                    </a:p>
                  </a:txBody>
                  <a:tcPr marL="45720" marR="45720" marT="45720" marB="4572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• Uses LiDAR output</a:t>
                      </a:r>
                    </a:p>
                    <a:p>
                      <a:pPr algn="l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• Stochastic based</a:t>
                      </a:r>
                    </a:p>
                  </a:txBody>
                  <a:tcPr marL="45720" marR="45720" marT="45720" marB="45720" anchor="ctr" anchorCtr="0" horzOverflow="overflow">
                    <a:noFill/>
                  </a:tcPr>
                </a:tc>
              </a:tr>
              <a:tr h="73818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ELFM</a:t>
                      </a:r>
                    </a:p>
                  </a:txBody>
                  <a:tcPr marL="45720" marR="45720" marT="45720" marB="4572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• Developed specifically for Mt. Etna</a:t>
                      </a:r>
                    </a:p>
                    <a:p>
                      <a:pPr algn="l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• Probabilistic</a:t>
                      </a:r>
                    </a:p>
                  </a:txBody>
                  <a:tcPr marL="45720" marR="45720" marT="45720" marB="45720" anchor="ctr" anchorCtr="0" horzOverflow="overflow">
                    <a:noFill/>
                  </a:tcPr>
                </a:tc>
              </a:tr>
              <a:tr h="63976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FLOWGO</a:t>
                      </a:r>
                    </a:p>
                  </a:txBody>
                  <a:tcPr marL="45720" marR="45720" marT="45720" marB="45720" anchor="ctr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Thermo-rheological based</a:t>
                      </a:r>
                    </a:p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800">
                          <a:solidFill>
                            <a:srgbClr val="FFFFFF"/>
                          </a:solidFill>
                          <a:effectLst/>
                        </a:defRPr>
                      </a:pPr>
                      <a:r>
                        <a:t>Takes into account lava temperature</a:t>
                      </a:r>
                    </a:p>
                  </a:txBody>
                  <a:tcPr marL="45720" marR="45720" marT="45720" marB="45720" anchor="ctr" anchorCtr="0" horzOverflow="overflow">
                    <a:noFill/>
                  </a:tcPr>
                </a:tc>
              </a:tr>
            </a:tbl>
          </a:graphicData>
        </a:graphic>
      </p:graphicFrame>
      <p:pic>
        <p:nvPicPr>
          <p:cNvPr id="12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337" y="920750"/>
            <a:ext cx="11356976" cy="1414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337" y="981075"/>
            <a:ext cx="11356976" cy="256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1812" y="3368675"/>
            <a:ext cx="5975351" cy="3249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8" name="Table"/>
          <p:cNvGraphicFramePr/>
          <p:nvPr/>
        </p:nvGraphicFramePr>
        <p:xfrm>
          <a:off x="2032000" y="1439862"/>
          <a:ext cx="8128000" cy="384016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064000"/>
                <a:gridCol w="4064000"/>
              </a:tblGrid>
              <a:tr h="457200"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December 2016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Complete GSP 681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January 2017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Confirm proposed advisor and committee members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May 2017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Defend proposal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823912"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Summer and Fall 2017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Choose a volcano and conduct research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Spring 2018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Write and defend thesis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Fall 2018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Complete remaining coursework and graduate</a:t>
                      </a:r>
                    </a:p>
                  </a:txBody>
                  <a:tcPr marL="45714" marR="45714" marT="45714" marB="45714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162" y="1122362"/>
            <a:ext cx="10418763" cy="54546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337" y="1109662"/>
            <a:ext cx="11356976" cy="443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</p:spPr>
      </p:pic>
      <p:pic>
        <p:nvPicPr>
          <p:cNvPr id="8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337" y="1109662"/>
            <a:ext cx="11356976" cy="20113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</p:spPr>
      </p:pic>
      <p:pic>
        <p:nvPicPr>
          <p:cNvPr id="82" name="Fluvial geomorphology 2" descr="Fluvial geomorphology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912" y="3206750"/>
            <a:ext cx="5645151" cy="3221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2100" y="6029325"/>
            <a:ext cx="890588" cy="315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Uncertainties in Digital Elevation Models &amp; Interpreting Morphological ..." descr="Uncertainties in Digital Elevation Models &amp; Interpreting Morphological ...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00750" y="3206750"/>
            <a:ext cx="5740400" cy="3181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62675" y="6029325"/>
            <a:ext cx="896938" cy="315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</p:spPr>
      </p:pic>
      <p:pic>
        <p:nvPicPr>
          <p:cNvPr id="8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337" y="1006475"/>
            <a:ext cx="11356976" cy="13398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</p:spPr>
      </p:pic>
      <p:pic>
        <p:nvPicPr>
          <p:cNvPr id="89" name="http://marlimillerphoto.com/images/Ig-98.jpg" descr="http://marlimillerphoto.com/images/Ig-9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300" y="2754312"/>
            <a:ext cx="5305425" cy="3846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3550" y="6315075"/>
            <a:ext cx="53086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3550" y="2346325"/>
            <a:ext cx="5370513" cy="39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http://bigislandlava.com/wp/wp-content/uploads/2014/11/aa.jpg" descr="http://bigislandlava.com/wp/wp-content/uploads/2014/11/aa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95975" y="2754312"/>
            <a:ext cx="5845175" cy="3846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.png" descr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64225" y="2346325"/>
            <a:ext cx="5907088" cy="39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962650" y="6315075"/>
            <a:ext cx="5808663" cy="31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0">
              <a:srgbClr val="808080">
                <a:alpha val="45997"/>
              </a:srgbClr>
            </a:outerShdw>
          </a:effectLst>
        </p:spPr>
      </p:pic>
      <p:pic>
        <p:nvPicPr>
          <p:cNvPr id="97" name="http://photo.sf.co.ua/g/324/24.jpg" descr="http://photo.sf.co.ua/g/324/2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900" y="935037"/>
            <a:ext cx="10542588" cy="530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6737" y="5956300"/>
            <a:ext cx="8120063" cy="322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337" y="1109662"/>
            <a:ext cx="11356976" cy="1474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5050" y="2636837"/>
            <a:ext cx="9904413" cy="3878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240963" cy="85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337" y="1109662"/>
            <a:ext cx="11356976" cy="1474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2137" y="2322512"/>
            <a:ext cx="7748588" cy="4333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337" y="1109662"/>
            <a:ext cx="11356976" cy="1554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http://i.dailymail.co.uk/i/pix/2014/10/29/1414589809296_wps_5_Hawaii_s_Big_Island_The_l.jpg" descr="http://i.dailymail.co.uk/i/pix/2014/10/29/1414589809296_wps_5_Hawaii_s_Big_Island_The_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6412" y="2636837"/>
            <a:ext cx="4997451" cy="3681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http://3.bp.blogspot.com/_-NEBDxbE3sk/TPK4mo68aLI/AAAAAAAACIk/01QIo4uaUPM/s1600/Leigh-Hilbert-Photography_8829.jpg" descr="http://3.bp.blogspot.com/_-NEBDxbE3sk/TPK4mo68aLI/AAAAAAAACIk/01QIo4uaUPM/s1600/Leigh-Hilbert-Photography_882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27725" y="2636837"/>
            <a:ext cx="5692775" cy="3643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109537"/>
            <a:ext cx="10752138" cy="85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337" y="1109662"/>
            <a:ext cx="11356976" cy="1341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https://vhub.org/resources/3455/download/Etna.jpg" descr="https://vhub.org/resources/3455/download/Etn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675" y="2630487"/>
            <a:ext cx="5873750" cy="3732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4337" y="6022975"/>
            <a:ext cx="5992813" cy="322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8575" y="2630487"/>
            <a:ext cx="5497513" cy="3732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C451B"/>
      </a:accent1>
      <a:accent2>
        <a:srgbClr val="D3BA68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C451B"/>
      </a:accent1>
      <a:accent2>
        <a:srgbClr val="D3BA68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